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73" r:id="rId5"/>
    <p:sldId id="367" r:id="rId6"/>
    <p:sldId id="270" r:id="rId7"/>
    <p:sldId id="368" r:id="rId8"/>
    <p:sldId id="260" r:id="rId9"/>
    <p:sldId id="258" r:id="rId10"/>
    <p:sldId id="259" r:id="rId11"/>
    <p:sldId id="296" r:id="rId12"/>
    <p:sldId id="357" r:id="rId13"/>
    <p:sldId id="358" r:id="rId14"/>
    <p:sldId id="359" r:id="rId15"/>
    <p:sldId id="360" r:id="rId16"/>
    <p:sldId id="279" r:id="rId17"/>
    <p:sldId id="268" r:id="rId18"/>
    <p:sldId id="337" r:id="rId19"/>
    <p:sldId id="339" r:id="rId20"/>
    <p:sldId id="354" r:id="rId21"/>
    <p:sldId id="271" r:id="rId22"/>
    <p:sldId id="266" r:id="rId23"/>
    <p:sldId id="340" r:id="rId24"/>
    <p:sldId id="370" r:id="rId25"/>
    <p:sldId id="344" r:id="rId26"/>
    <p:sldId id="341" r:id="rId27"/>
    <p:sldId id="343" r:id="rId28"/>
    <p:sldId id="371" r:id="rId29"/>
    <p:sldId id="336" r:id="rId30"/>
    <p:sldId id="348" r:id="rId31"/>
    <p:sldId id="35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8"/>
  </p:normalViewPr>
  <p:slideViewPr>
    <p:cSldViewPr snapToGrid="0">
      <p:cViewPr varScale="1">
        <p:scale>
          <a:sx n="181" d="100"/>
          <a:sy n="181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3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793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722"/>
            <a:ext cx="7886700" cy="48252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4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9034-171F-6D49-9168-404FD729A806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71F1-BB27-5B44-94F2-365514C91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pc.noaa.gov/" TargetMode="External"/><Relationship Id="rId2" Type="http://schemas.openxmlformats.org/officeDocument/2006/relationships/hyperlink" Target="https://www.youtube.com/c/TamithaSk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F1E8-1BD1-835E-D9D1-4BF18FC89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59" y="539886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HF Operating:</a:t>
            </a:r>
            <a:br>
              <a:rPr lang="en-US" sz="4000" dirty="0"/>
            </a:br>
            <a:r>
              <a:rPr lang="en-US" sz="4000" dirty="0"/>
              <a:t>Getting on the HF bands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A292F-2275-4CCC-A8C0-EA9A5B39D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endParaRPr lang="en-US" sz="1700"/>
          </a:p>
          <a:p>
            <a:pPr algn="l"/>
            <a:r>
              <a:rPr lang="en-US" sz="1700"/>
              <a:t>Bill Shanney, W6QR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F4269-24D9-AEEC-7020-6B12E7AA6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2" r="4545" b="-2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1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C030C-5879-32D6-328A-9C7BF28C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/>
              <a:t>Transceivers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BA73-9645-AFA6-4BF3-A91593D8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29" y="1457471"/>
            <a:ext cx="3006288" cy="4393982"/>
          </a:xfrm>
        </p:spPr>
        <p:txBody>
          <a:bodyPr>
            <a:normAutofit/>
          </a:bodyPr>
          <a:lstStyle/>
          <a:p>
            <a:r>
              <a:rPr lang="en-US" sz="1700" dirty="0"/>
              <a:t>We are very fortunate to have so many excellent transceivers to choose from</a:t>
            </a:r>
          </a:p>
          <a:p>
            <a:r>
              <a:rPr lang="en-US" sz="1700" dirty="0"/>
              <a:t>I agree with Rob Sherwood, NC0B, that a 90dB Third Order Dynamic Range (DR3) is adequate for most stations. This provides margin for stations with a triband Yagi up 50’ or so.</a:t>
            </a:r>
          </a:p>
          <a:p>
            <a:r>
              <a:rPr lang="en-US" sz="1700" dirty="0"/>
              <a:t>You only need this much dynamic range on 10M since the lower frequency bands have higher noise levels which limit weak signal sensitivity</a:t>
            </a: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E304B8A-2803-1CD3-0FEB-C8C3B43A3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0" y="2593738"/>
            <a:ext cx="4689909" cy="27403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575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A19B-44FA-EA4C-A529-497878AB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2564"/>
          </a:xfrm>
        </p:spPr>
        <p:txBody>
          <a:bodyPr/>
          <a:lstStyle/>
          <a:p>
            <a:pPr algn="ctr"/>
            <a:r>
              <a:rPr lang="en-US" dirty="0"/>
              <a:t>Receiver Performance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1713AC-2B70-E54E-A582-3412984E5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427536"/>
              </p:ext>
            </p:extLst>
          </p:nvPr>
        </p:nvGraphicFramePr>
        <p:xfrm>
          <a:off x="718269" y="1037691"/>
          <a:ext cx="7178307" cy="4888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343">
                  <a:extLst>
                    <a:ext uri="{9D8B030D-6E8A-4147-A177-3AD203B41FA5}">
                      <a16:colId xmlns:a16="http://schemas.microsoft.com/office/drawing/2014/main" val="1002214060"/>
                    </a:ext>
                  </a:extLst>
                </a:gridCol>
                <a:gridCol w="2421435">
                  <a:extLst>
                    <a:ext uri="{9D8B030D-6E8A-4147-A177-3AD203B41FA5}">
                      <a16:colId xmlns:a16="http://schemas.microsoft.com/office/drawing/2014/main" val="2695071928"/>
                    </a:ext>
                  </a:extLst>
                </a:gridCol>
                <a:gridCol w="1102697">
                  <a:extLst>
                    <a:ext uri="{9D8B030D-6E8A-4147-A177-3AD203B41FA5}">
                      <a16:colId xmlns:a16="http://schemas.microsoft.com/office/drawing/2014/main" val="128510127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3621084020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429353201"/>
                    </a:ext>
                  </a:extLst>
                </a:gridCol>
              </a:tblGrid>
              <a:tr h="189647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Table 1: Dynamic Range by Radio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195256"/>
                  </a:ext>
                </a:extLst>
              </a:tr>
              <a:tr h="388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 kHz Spacing DR3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Signal Level Causing 3rd Order IMD = Noise Floor*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Radios in This Class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956939"/>
                  </a:ext>
                </a:extLst>
              </a:tr>
              <a:tr h="202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1633875974"/>
                  </a:ext>
                </a:extLst>
              </a:tr>
              <a:tr h="214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FT-757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1745826291"/>
                  </a:ext>
                </a:extLst>
              </a:tr>
              <a:tr h="2149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S9+5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FT-101E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2217063083"/>
                  </a:ext>
                </a:extLst>
              </a:tr>
              <a:tr h="364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S9+10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KWM-380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FT-2000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FT-1000D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3344045547"/>
                  </a:ext>
                </a:extLst>
              </a:tr>
              <a:tr h="364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S9+15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TS-830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FTdx1200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IC-761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3732145443"/>
                  </a:ext>
                </a:extLst>
              </a:tr>
              <a:tr h="546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S9+20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IC-756 Pro II/III TS-850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IC-7410/7600 /7700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FT-950           FT-450D              IC-781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2319068501"/>
                  </a:ext>
                </a:extLst>
              </a:tr>
              <a:tr h="4267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S9+25 dB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Ten-</a:t>
                      </a:r>
                      <a:r>
                        <a:rPr lang="en-US" sz="1200" noProof="0" dirty="0">
                          <a:effectLst/>
                        </a:rPr>
                        <a:t>Tec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Omni</a:t>
                      </a:r>
                      <a:r>
                        <a:rPr lang="pl-PL" sz="1200" dirty="0">
                          <a:effectLst/>
                        </a:rPr>
                        <a:t> VI+/VII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IC-7800         IC-765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FTdx3000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2747901414"/>
                  </a:ext>
                </a:extLst>
              </a:tr>
              <a:tr h="3641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S9+30 dB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R9500, IC-705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TS-990/590S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FTdx9000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1532646215"/>
                  </a:ext>
                </a:extLst>
              </a:tr>
              <a:tr h="429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S9+35 dB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Ten Tec Eagle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Ten Tec Orion 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FLEX 6400</a:t>
                      </a: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TS-590SG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703846233"/>
                  </a:ext>
                </a:extLst>
              </a:tr>
              <a:tr h="4298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S9+40 dB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Ten-Tec Orion 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IC-7300            IC-7610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Flex 6600 /6700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4165004347"/>
                  </a:ext>
                </a:extLst>
              </a:tr>
              <a:tr h="432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dB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S9+45 dB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Elecraft</a:t>
                      </a:r>
                      <a:r>
                        <a:rPr lang="en-US" sz="1200" dirty="0">
                          <a:effectLst/>
                        </a:rPr>
                        <a:t> K3, K4 KX3, TS-890,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FT-710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FTdx5000, FTdx101D        FTdx10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IC-7851 Apache ANAN 7000DLE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2366262254"/>
                  </a:ext>
                </a:extLst>
              </a:tr>
              <a:tr h="202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74" marR="59374" marT="0" marB="0" anchor="b"/>
                </a:tc>
                <a:extLst>
                  <a:ext uri="{0D108BD9-81ED-4DB2-BD59-A6C34878D82A}">
                    <a16:rowId xmlns:a16="http://schemas.microsoft.com/office/drawing/2014/main" val="39677592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5C5347-0870-E241-B7D3-A912A8CF379A}"/>
              </a:ext>
            </a:extLst>
          </p:cNvPr>
          <p:cNvSpPr txBox="1"/>
          <p:nvPr/>
        </p:nvSpPr>
        <p:spPr>
          <a:xfrm>
            <a:off x="870811" y="6043661"/>
            <a:ext cx="6873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*Receiver Noise = -128dBm in a 500Hz BW.  Chart Format copied from Rob Sherwood, NC0B</a:t>
            </a:r>
          </a:p>
          <a:p>
            <a:r>
              <a:rPr lang="en-US" sz="1400" dirty="0"/>
              <a:t>**Dynamic Range requirements are reduced by atmospheric noise at your location.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EC0CB-AAB1-0C4B-A004-F57E573FCA29}"/>
              </a:ext>
            </a:extLst>
          </p:cNvPr>
          <p:cNvSpPr txBox="1"/>
          <p:nvPr/>
        </p:nvSpPr>
        <p:spPr>
          <a:xfrm>
            <a:off x="7928866" y="3540676"/>
            <a:ext cx="87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Vertical or</a:t>
            </a:r>
          </a:p>
          <a:p>
            <a:r>
              <a:rPr lang="en-US" sz="1200" dirty="0"/>
              <a:t>Low Dipole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F2CBF-1BA0-154A-A5E3-3187CB8DEB6D}"/>
              </a:ext>
            </a:extLst>
          </p:cNvPr>
          <p:cNvSpPr txBox="1"/>
          <p:nvPr/>
        </p:nvSpPr>
        <p:spPr>
          <a:xfrm>
            <a:off x="7920954" y="4376300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Yagi up &gt;50’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32176-EDFF-1344-9AFA-6892513636E0}"/>
              </a:ext>
            </a:extLst>
          </p:cNvPr>
          <p:cNvSpPr txBox="1"/>
          <p:nvPr/>
        </p:nvSpPr>
        <p:spPr>
          <a:xfrm>
            <a:off x="7920954" y="5164652"/>
            <a:ext cx="1139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Big East Coast</a:t>
            </a:r>
          </a:p>
          <a:p>
            <a:r>
              <a:rPr lang="en-US" sz="1200" dirty="0"/>
              <a:t>Contest Station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F48F5-08C5-554C-8F93-C9D156F85D79}"/>
              </a:ext>
            </a:extLst>
          </p:cNvPr>
          <p:cNvSpPr txBox="1"/>
          <p:nvPr/>
        </p:nvSpPr>
        <p:spPr>
          <a:xfrm>
            <a:off x="7874172" y="288094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needs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5E12247-03CF-1042-9A5F-6F5630C7F199}"/>
              </a:ext>
            </a:extLst>
          </p:cNvPr>
          <p:cNvSpPr/>
          <p:nvPr/>
        </p:nvSpPr>
        <p:spPr>
          <a:xfrm>
            <a:off x="8312670" y="3223375"/>
            <a:ext cx="226122" cy="187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07AD7-06DF-024C-884F-6B541B288A0C}"/>
              </a:ext>
            </a:extLst>
          </p:cNvPr>
          <p:cNvSpPr txBox="1"/>
          <p:nvPr/>
        </p:nvSpPr>
        <p:spPr>
          <a:xfrm>
            <a:off x="200254" y="199696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6FAD2-1351-E546-ABFB-680D4B95DAEA}"/>
              </a:ext>
            </a:extLst>
          </p:cNvPr>
          <p:cNvSpPr txBox="1"/>
          <p:nvPr/>
        </p:nvSpPr>
        <p:spPr>
          <a:xfrm>
            <a:off x="212773" y="2645539"/>
            <a:ext cx="47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316B1-AC5A-5D47-A523-A3B3B08D5B02}"/>
              </a:ext>
            </a:extLst>
          </p:cNvPr>
          <p:cNvSpPr txBox="1"/>
          <p:nvPr/>
        </p:nvSpPr>
        <p:spPr>
          <a:xfrm>
            <a:off x="75494" y="1058495"/>
            <a:ext cx="6576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**Res</a:t>
            </a:r>
            <a:r>
              <a:rPr lang="en-US" sz="1200" dirty="0"/>
              <a:t>.</a:t>
            </a:r>
          </a:p>
          <a:p>
            <a:r>
              <a:rPr lang="en-US" sz="1200" dirty="0"/>
              <a:t>QRN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CE62D997-6936-344C-B494-AD34B4237CD9}"/>
              </a:ext>
            </a:extLst>
          </p:cNvPr>
          <p:cNvSpPr/>
          <p:nvPr/>
        </p:nvSpPr>
        <p:spPr>
          <a:xfrm>
            <a:off x="302176" y="1499356"/>
            <a:ext cx="179600" cy="413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B9301-0B80-CF4E-B52D-543F08DEB8B8}"/>
              </a:ext>
            </a:extLst>
          </p:cNvPr>
          <p:cNvSpPr txBox="1"/>
          <p:nvPr/>
        </p:nvSpPr>
        <p:spPr>
          <a:xfrm>
            <a:off x="198652" y="365846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1288E-C374-D541-BFD9-D21B08909953}"/>
              </a:ext>
            </a:extLst>
          </p:cNvPr>
          <p:cNvSpPr txBox="1"/>
          <p:nvPr/>
        </p:nvSpPr>
        <p:spPr>
          <a:xfrm>
            <a:off x="51133" y="4283966"/>
            <a:ext cx="66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Ref. Sig.</a:t>
            </a:r>
          </a:p>
          <a:p>
            <a:r>
              <a:rPr lang="en-US" sz="1200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07519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F0B7-8070-A47C-AAC3-6319876CD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Transceiver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767F-C5EB-28B7-B841-55837069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past 20 years receiver performance has greatly improved</a:t>
            </a:r>
          </a:p>
          <a:p>
            <a:pPr lvl="1"/>
            <a:r>
              <a:rPr lang="en-US" dirty="0"/>
              <a:t>Lower noise frequency synthesizers</a:t>
            </a:r>
          </a:p>
          <a:p>
            <a:pPr lvl="1"/>
            <a:r>
              <a:rPr lang="en-US" dirty="0"/>
              <a:t>Return to down-conversion architectures for higher close in dynamic range</a:t>
            </a:r>
          </a:p>
          <a:p>
            <a:pPr lvl="1"/>
            <a:r>
              <a:rPr lang="en-US" dirty="0"/>
              <a:t>High resolution spectrum scopes</a:t>
            </a:r>
          </a:p>
          <a:p>
            <a:pPr lvl="1"/>
            <a:r>
              <a:rPr lang="en-US" dirty="0"/>
              <a:t>Software defined radios</a:t>
            </a:r>
          </a:p>
          <a:p>
            <a:r>
              <a:rPr lang="en-US" dirty="0"/>
              <a:t>Transmitter performance was largely neglected</a:t>
            </a:r>
          </a:p>
          <a:p>
            <a:pPr lvl="1"/>
            <a:r>
              <a:rPr lang="en-US" dirty="0"/>
              <a:t>CW waveforms were improved by the new synthesizers and DSP</a:t>
            </a:r>
          </a:p>
          <a:p>
            <a:pPr lvl="1"/>
            <a:r>
              <a:rPr lang="en-US" dirty="0"/>
              <a:t>SSB splatter is still a problem due to the limitations of 12V amplifier designs and solid-state power amplifiers</a:t>
            </a:r>
          </a:p>
          <a:p>
            <a:r>
              <a:rPr lang="en-US" dirty="0"/>
              <a:t>The ARRL and Rob Sherwood have been pushing radio manufacturers to improve transmitter designs </a:t>
            </a:r>
          </a:p>
          <a:p>
            <a:r>
              <a:rPr lang="en-US" dirty="0"/>
              <a:t>PA0Q has published a transceiver summary emphasizing SSB distortion https://</a:t>
            </a:r>
            <a:r>
              <a:rPr lang="en-US" dirty="0" err="1"/>
              <a:t>www.remeeus.eu</a:t>
            </a:r>
            <a:r>
              <a:rPr lang="en-US" dirty="0"/>
              <a:t>/</a:t>
            </a:r>
            <a:r>
              <a:rPr lang="en-US" dirty="0" err="1"/>
              <a:t>hamradio</a:t>
            </a:r>
            <a:r>
              <a:rPr lang="en-US" dirty="0"/>
              <a:t>/pa1hr/</a:t>
            </a:r>
            <a:r>
              <a:rPr lang="en-US" dirty="0" err="1"/>
              <a:t>productreview.pdf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2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F9EA-05EA-63AB-A98F-A7682434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PA0Q QST Product Review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7966D-DCF0-0F02-FA06-1F56452F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5" y="1133061"/>
            <a:ext cx="7325711" cy="54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8660B-E515-59E5-A9F6-887D08EA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/>
              <a:t>Transceiver Purchase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8E52-1A1E-2EE7-4DDB-6A14DE4E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457471"/>
            <a:ext cx="3521840" cy="4393982"/>
          </a:xfrm>
        </p:spPr>
        <p:txBody>
          <a:bodyPr>
            <a:normAutofit/>
          </a:bodyPr>
          <a:lstStyle/>
          <a:p>
            <a:r>
              <a:rPr lang="en-US" sz="1600" dirty="0"/>
              <a:t>If you are considering a new transceiver purchase, I urge you to review the QST Product Reviews, Rob Sherwood’s summary and PA0Q’s data summary.</a:t>
            </a:r>
          </a:p>
          <a:p>
            <a:r>
              <a:rPr lang="en-US" sz="1600" dirty="0"/>
              <a:t>If you are a CW operator look for CW features like an audio peaking filter and the ability to set the rise time to a value &gt;6msec to prevent key clicks</a:t>
            </a:r>
          </a:p>
          <a:p>
            <a:r>
              <a:rPr lang="en-US" sz="1600" dirty="0"/>
              <a:t>If you are an SSB operator look at the transmit IMD which causes splatter. Splatter can easily double the signal bandwidth</a:t>
            </a:r>
          </a:p>
          <a:p>
            <a:r>
              <a:rPr lang="en-US" sz="1600" dirty="0"/>
              <a:t>SSB operators may also want a transceiver with good receive audio performance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E1859E-8D1C-1807-14FB-05727BE1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50" y="2321373"/>
            <a:ext cx="4266149" cy="29329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6628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992E-F602-7947-4143-7F5401D1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A375-0AF7-B140-F3DC-CB460A0C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amplifiers also add to transmit intermodulation distortion</a:t>
            </a:r>
          </a:p>
          <a:p>
            <a:r>
              <a:rPr lang="en-US" dirty="0"/>
              <a:t>Improper drive and ALC settings can make this worse</a:t>
            </a:r>
          </a:p>
          <a:p>
            <a:r>
              <a:rPr lang="en-US" dirty="0"/>
              <a:t>Solid state amplifiers have higher IMD than tube amplifiers</a:t>
            </a:r>
          </a:p>
          <a:p>
            <a:r>
              <a:rPr lang="en-US" dirty="0"/>
              <a:t>I’ve used both solid state and tube amplifiers and have found the time to retune a tube amplifier when changing bands is less than 30 seconds once you have determined the dial settings.</a:t>
            </a:r>
          </a:p>
          <a:p>
            <a:r>
              <a:rPr lang="en-US" dirty="0"/>
              <a:t>Tube amplifiers can be tuned into a 2:1 VSWR with no problems, solid state amplifiers require a lower VSWR or a high-power tuner.</a:t>
            </a:r>
          </a:p>
          <a:p>
            <a:r>
              <a:rPr lang="en-US" dirty="0"/>
              <a:t>Have a friend look at your transmit signal to make sure it is adjusted properly.  Many hams overdrive the amp which increases IMD</a:t>
            </a:r>
          </a:p>
          <a:p>
            <a:r>
              <a:rPr lang="en-US" dirty="0"/>
              <a:t>100W transceivers can have high AM noise when backed off to drive an amplifier. This can be a problem for high gain amplifiers. This is not tested in the QST product reviews.</a:t>
            </a:r>
          </a:p>
        </p:txBody>
      </p:sp>
    </p:spTree>
    <p:extLst>
      <p:ext uri="{BB962C8B-B14F-4D97-AF65-F5344CB8AC3E}">
        <p14:creationId xmlns:p14="http://schemas.microsoft.com/office/powerpoint/2010/main" val="2402678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67B1-2DA9-2D42-B5BD-9DB2B832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8253"/>
          </a:xfrm>
        </p:spPr>
        <p:txBody>
          <a:bodyPr>
            <a:normAutofit fontScale="90000"/>
          </a:bodyPr>
          <a:lstStyle/>
          <a:p>
            <a:r>
              <a:rPr lang="en-US" dirty="0"/>
              <a:t>Radio Buying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E7AC9-2783-754C-A932-B6B0CE1C6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32" y="893379"/>
            <a:ext cx="7886700" cy="4877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activities do you participate in?</a:t>
            </a:r>
          </a:p>
          <a:p>
            <a:pPr lvl="1"/>
            <a:r>
              <a:rPr lang="en-US" dirty="0"/>
              <a:t>Casual Operation, rag chewing</a:t>
            </a:r>
          </a:p>
          <a:p>
            <a:pPr lvl="1"/>
            <a:r>
              <a:rPr lang="en-US" dirty="0" err="1"/>
              <a:t>DXing</a:t>
            </a:r>
            <a:endParaRPr lang="en-US" dirty="0"/>
          </a:p>
          <a:p>
            <a:pPr lvl="1"/>
            <a:r>
              <a:rPr lang="en-US" dirty="0"/>
              <a:t>Contesting</a:t>
            </a:r>
          </a:p>
          <a:p>
            <a:pPr lvl="1"/>
            <a:r>
              <a:rPr lang="en-US" dirty="0"/>
              <a:t>Primarily CW</a:t>
            </a:r>
          </a:p>
          <a:p>
            <a:pPr lvl="1"/>
            <a:r>
              <a:rPr lang="en-US" dirty="0"/>
              <a:t>Primarily SSB</a:t>
            </a:r>
          </a:p>
          <a:p>
            <a:pPr lvl="1"/>
            <a:r>
              <a:rPr lang="en-US" dirty="0"/>
              <a:t>Primarily Digital</a:t>
            </a:r>
          </a:p>
          <a:p>
            <a:pPr lvl="1"/>
            <a:r>
              <a:rPr lang="en-US" dirty="0"/>
              <a:t>Portable</a:t>
            </a:r>
          </a:p>
          <a:p>
            <a:pPr lvl="1"/>
            <a:r>
              <a:rPr lang="en-US" dirty="0"/>
              <a:t>Remote station </a:t>
            </a:r>
          </a:p>
          <a:p>
            <a:r>
              <a:rPr lang="en-US" dirty="0"/>
              <a:t>What is your experience level?</a:t>
            </a:r>
          </a:p>
          <a:p>
            <a:pPr lvl="1"/>
            <a:r>
              <a:rPr lang="en-US" dirty="0"/>
              <a:t>Beginner</a:t>
            </a:r>
          </a:p>
          <a:p>
            <a:pPr lvl="1"/>
            <a:r>
              <a:rPr lang="en-US" dirty="0"/>
              <a:t>Experienced</a:t>
            </a:r>
          </a:p>
          <a:p>
            <a:pPr lvl="1"/>
            <a:r>
              <a:rPr lang="en-US" dirty="0"/>
              <a:t>Expert</a:t>
            </a:r>
          </a:p>
          <a:p>
            <a:r>
              <a:rPr lang="en-US" dirty="0"/>
              <a:t>What is your budget?</a:t>
            </a:r>
          </a:p>
          <a:p>
            <a:r>
              <a:rPr lang="en-US" dirty="0"/>
              <a:t>Ergonomics. The radio must be fun to operate.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1AFD4-4612-B94E-CBF2-491216FF9BAA}"/>
              </a:ext>
            </a:extLst>
          </p:cNvPr>
          <p:cNvSpPr txBox="1"/>
          <p:nvPr/>
        </p:nvSpPr>
        <p:spPr>
          <a:xfrm>
            <a:off x="798786" y="5875283"/>
            <a:ext cx="762144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Buy a radio that meets your needs, not someone else’s. Buy</a:t>
            </a:r>
          </a:p>
          <a:p>
            <a:r>
              <a:rPr lang="en-US" sz="2400" dirty="0"/>
              <a:t> one that you understand and is fun to use</a:t>
            </a:r>
          </a:p>
        </p:txBody>
      </p:sp>
    </p:spTree>
    <p:extLst>
      <p:ext uri="{BB962C8B-B14F-4D97-AF65-F5344CB8AC3E}">
        <p14:creationId xmlns:p14="http://schemas.microsoft.com/office/powerpoint/2010/main" val="158586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306947"/>
            <a:ext cx="7044316" cy="1330841"/>
          </a:xfrm>
        </p:spPr>
        <p:txBody>
          <a:bodyPr>
            <a:normAutofit/>
          </a:bodyPr>
          <a:lstStyle/>
          <a:p>
            <a:r>
              <a:rPr lang="en-US" dirty="0"/>
              <a:t>Antenna Overview: </a:t>
            </a:r>
            <a:r>
              <a:rPr lang="en-US" i="1" dirty="0"/>
              <a:t>It’s All About The 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912" y="1637788"/>
            <a:ext cx="3719225" cy="3917773"/>
          </a:xfrm>
        </p:spPr>
        <p:txBody>
          <a:bodyPr>
            <a:normAutofit/>
          </a:bodyPr>
          <a:lstStyle/>
          <a:p>
            <a:r>
              <a:rPr lang="en-US" sz="1400" dirty="0"/>
              <a:t>The most important part of a HF station is the antenna</a:t>
            </a:r>
          </a:p>
          <a:p>
            <a:r>
              <a:rPr lang="en-US" sz="1400" dirty="0"/>
              <a:t>The antenna couples radio frequency energy to free space in both directions, transmit and receive</a:t>
            </a:r>
          </a:p>
          <a:p>
            <a:r>
              <a:rPr lang="en-US" sz="1400" dirty="0"/>
              <a:t>I’m going to use a dipole as my example. Adding more elements like a Yagi adds gain by reducing the azimuth angle, it does not change the elevation angle which is important for </a:t>
            </a:r>
            <a:r>
              <a:rPr lang="en-US" sz="1400" dirty="0" err="1"/>
              <a:t>DXing</a:t>
            </a:r>
            <a:endParaRPr lang="en-US" sz="1400" dirty="0"/>
          </a:p>
          <a:p>
            <a:r>
              <a:rPr lang="en-US" sz="1400" dirty="0"/>
              <a:t>Changing the feed point of a dipole does not change the radiation pattern. Traditional center fed dipoles have the same patterns as End Fed Half Wave Dipoles or Offset Fed Dipoles</a:t>
            </a:r>
          </a:p>
          <a:p>
            <a:r>
              <a:rPr lang="en-US" sz="1400" dirty="0"/>
              <a:t>Changing the shape of a dipole does alter the radiation pattern</a:t>
            </a:r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6F8B2-7C00-972C-9B20-761E1901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25" y="3182984"/>
            <a:ext cx="3591379" cy="175977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E62D9-1A48-6C89-5757-EEEA1E831E35}"/>
              </a:ext>
            </a:extLst>
          </p:cNvPr>
          <p:cNvSpPr txBox="1"/>
          <p:nvPr/>
        </p:nvSpPr>
        <p:spPr>
          <a:xfrm>
            <a:off x="2354317" y="5709964"/>
            <a:ext cx="492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Antenna Modelling is the best way to predict </a:t>
            </a:r>
          </a:p>
          <a:p>
            <a:r>
              <a:rPr lang="en-US" sz="2000" dirty="0"/>
              <a:t>performance for your antenna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77321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Configurations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4671" y="4691330"/>
            <a:ext cx="19800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Multi-band Dipoles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36600" y="1473200"/>
            <a:ext cx="34036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50281" y="1274233"/>
            <a:ext cx="516467" cy="448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1:1 Balun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8892" y="11292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</a:t>
            </a:r>
            <a:r>
              <a:rPr lang="en-US" dirty="0"/>
              <a:t>/4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2220" y="112926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</a:t>
            </a:r>
            <a:r>
              <a:rPr lang="en-US" dirty="0"/>
              <a:t>/4</a:t>
            </a: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2508515" y="1722967"/>
            <a:ext cx="0" cy="122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88948" y="2715567"/>
            <a:ext cx="65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Coax to</a:t>
            </a:r>
          </a:p>
          <a:p>
            <a:r>
              <a:rPr lang="en-US" sz="1200" dirty="0"/>
              <a:t>Shack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31215" y="1274233"/>
            <a:ext cx="516467" cy="448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1:1 Balun</a:t>
            </a:r>
          </a:p>
        </p:txBody>
      </p:sp>
      <p:cxnSp>
        <p:nvCxnSpPr>
          <p:cNvPr id="19" name="Straight Connector 18"/>
          <p:cNvCxnSpPr>
            <a:stCxn id="17" idx="1"/>
          </p:cNvCxnSpPr>
          <p:nvPr/>
        </p:nvCxnSpPr>
        <p:spPr>
          <a:xfrm flipH="1">
            <a:off x="4766733" y="1498600"/>
            <a:ext cx="1564482" cy="872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</p:cNvCxnSpPr>
          <p:nvPr/>
        </p:nvCxnSpPr>
        <p:spPr>
          <a:xfrm>
            <a:off x="6847682" y="1498600"/>
            <a:ext cx="1585118" cy="872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100354" y="160180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</a:t>
            </a:r>
            <a:r>
              <a:rPr lang="en-US" dirty="0"/>
              <a:t>/4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28688" y="153830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/>
              </a:rPr>
              <a:t></a:t>
            </a:r>
            <a:r>
              <a:rPr lang="en-US" dirty="0"/>
              <a:t>/4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88298" y="2715567"/>
            <a:ext cx="65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Coax to</a:t>
            </a:r>
          </a:p>
          <a:p>
            <a:r>
              <a:rPr lang="en-US" sz="1200" dirty="0"/>
              <a:t>Shack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606382" y="1722967"/>
            <a:ext cx="0" cy="1223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2437" y="2370667"/>
            <a:ext cx="11787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Inverted-V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9067" y="1971133"/>
            <a:ext cx="7904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Dipole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5527" y="1138191"/>
            <a:ext cx="756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Apex angle</a:t>
            </a:r>
          </a:p>
          <a:p>
            <a:r>
              <a:rPr lang="en-US" sz="1000" dirty="0"/>
              <a:t>&lt;120 deg.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54483" y="4271433"/>
            <a:ext cx="1938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675467" y="4271433"/>
            <a:ext cx="16933" cy="1960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66748" y="4271433"/>
            <a:ext cx="0" cy="18644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75467" y="6231467"/>
            <a:ext cx="12107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66748" y="6135930"/>
            <a:ext cx="2270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86200" y="5990167"/>
            <a:ext cx="914400" cy="48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Antenna Tuner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81728" y="4967529"/>
            <a:ext cx="907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Ladder Line </a:t>
            </a:r>
          </a:p>
          <a:p>
            <a:r>
              <a:rPr lang="en-US" sz="1200" dirty="0"/>
              <a:t>to Shack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80267" y="5989931"/>
            <a:ext cx="626533" cy="465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Balun</a:t>
            </a:r>
          </a:p>
        </p:txBody>
      </p:sp>
      <p:cxnSp>
        <p:nvCxnSpPr>
          <p:cNvPr id="46" name="Straight Arrow Connector 45"/>
          <p:cNvCxnSpPr>
            <a:stCxn id="39" idx="3"/>
          </p:cNvCxnSpPr>
          <p:nvPr/>
        </p:nvCxnSpPr>
        <p:spPr>
          <a:xfrm>
            <a:off x="4800600" y="6231467"/>
            <a:ext cx="1947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44486" y="4271433"/>
            <a:ext cx="1938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55336" y="4047066"/>
            <a:ext cx="516467" cy="4487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1:1 Balun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618445" y="4271433"/>
            <a:ext cx="1229237" cy="783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71803" y="4271433"/>
            <a:ext cx="1154130" cy="876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028267" y="4252095"/>
            <a:ext cx="819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9" idx="3"/>
          </p:cNvCxnSpPr>
          <p:nvPr/>
        </p:nvCxnSpPr>
        <p:spPr>
          <a:xfrm>
            <a:off x="7371803" y="4271433"/>
            <a:ext cx="739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774267" y="4271433"/>
            <a:ext cx="1073415" cy="419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44021" y="4271433"/>
            <a:ext cx="1088779" cy="419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2"/>
          </p:cNvCxnSpPr>
          <p:nvPr/>
        </p:nvCxnSpPr>
        <p:spPr>
          <a:xfrm>
            <a:off x="7113570" y="4495800"/>
            <a:ext cx="6897" cy="960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40698" y="5429194"/>
            <a:ext cx="65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Coax to</a:t>
            </a:r>
          </a:p>
          <a:p>
            <a:r>
              <a:rPr lang="en-US" sz="1200" dirty="0"/>
              <a:t>Shack</a:t>
            </a:r>
          </a:p>
        </p:txBody>
      </p:sp>
    </p:spTree>
    <p:extLst>
      <p:ext uri="{BB962C8B-B14F-4D97-AF65-F5344CB8AC3E}">
        <p14:creationId xmlns:p14="http://schemas.microsoft.com/office/powerpoint/2010/main" val="378828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20M dipole up 33’</a:t>
            </a:r>
          </a:p>
        </p:txBody>
      </p:sp>
      <p:pic>
        <p:nvPicPr>
          <p:cNvPr id="5" name="Picture 4" descr="20M dipole up 33'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397000"/>
            <a:ext cx="7594600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575" y="5842652"/>
            <a:ext cx="171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Red is broadside pattern</a:t>
            </a:r>
          </a:p>
          <a:p>
            <a:r>
              <a:rPr lang="en-US" sz="1200" dirty="0"/>
              <a:t>Green is off the 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590C6-C6CF-3891-2405-818253A56F39}"/>
              </a:ext>
            </a:extLst>
          </p:cNvPr>
          <p:cNvSpPr txBox="1"/>
          <p:nvPr/>
        </p:nvSpPr>
        <p:spPr>
          <a:xfrm>
            <a:off x="1603717" y="5528603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Azimuth Pattern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F29CC7-B811-E17D-5A35-05B135A548A6}"/>
              </a:ext>
            </a:extLst>
          </p:cNvPr>
          <p:cNvSpPr txBox="1"/>
          <p:nvPr/>
        </p:nvSpPr>
        <p:spPr>
          <a:xfrm>
            <a:off x="5394960" y="5528603"/>
            <a:ext cx="17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Elevation Pattern</a:t>
            </a:r>
          </a:p>
        </p:txBody>
      </p:sp>
    </p:spTree>
    <p:extLst>
      <p:ext uri="{BB962C8B-B14F-4D97-AF65-F5344CB8AC3E}">
        <p14:creationId xmlns:p14="http://schemas.microsoft.com/office/powerpoint/2010/main" val="34456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080E-0FDB-2649-DF82-0E05671C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FD93-43A5-38AA-6DB2-7EE769DF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HF?</a:t>
            </a:r>
          </a:p>
          <a:p>
            <a:r>
              <a:rPr lang="en-US" dirty="0"/>
              <a:t>Equipment overview</a:t>
            </a:r>
          </a:p>
          <a:p>
            <a:pPr lvl="1"/>
            <a:r>
              <a:rPr lang="en-US" dirty="0"/>
              <a:t>Transceivers</a:t>
            </a:r>
          </a:p>
          <a:p>
            <a:pPr lvl="1"/>
            <a:r>
              <a:rPr lang="en-US" dirty="0"/>
              <a:t>Antennas</a:t>
            </a:r>
          </a:p>
          <a:p>
            <a:pPr lvl="1"/>
            <a:r>
              <a:rPr lang="en-US" dirty="0"/>
              <a:t>Accessories</a:t>
            </a:r>
          </a:p>
          <a:p>
            <a:r>
              <a:rPr lang="en-US" dirty="0"/>
              <a:t>Using Propagation Data</a:t>
            </a:r>
          </a:p>
        </p:txBody>
      </p:sp>
    </p:spTree>
    <p:extLst>
      <p:ext uri="{BB962C8B-B14F-4D97-AF65-F5344CB8AC3E}">
        <p14:creationId xmlns:p14="http://schemas.microsoft.com/office/powerpoint/2010/main" val="344545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0AD7-EF44-084B-83A6-25B25CC9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20M Dipole Performance vs.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2E5A8-7D2B-FA4D-B7BD-4C8AB6A0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50" y="1313143"/>
            <a:ext cx="2508422" cy="2411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26C5F-BAD7-0145-8293-3682EE1A9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00" y="1313144"/>
            <a:ext cx="2511183" cy="2411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CFCB9-590F-BC45-8A44-ADCD6BA29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250" y="4004559"/>
            <a:ext cx="2511183" cy="2415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E52975-E749-3E45-90E4-A60A5FFA6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200" y="3995405"/>
            <a:ext cx="2511183" cy="2424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DEFB65-6C7C-574B-AF6A-1F25ADA64341}"/>
              </a:ext>
            </a:extLst>
          </p:cNvPr>
          <p:cNvSpPr txBox="1"/>
          <p:nvPr/>
        </p:nvSpPr>
        <p:spPr>
          <a:xfrm>
            <a:off x="2137719" y="295326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</a:t>
            </a:r>
            <a:r>
              <a:rPr lang="en-US" dirty="0" err="1"/>
              <a:t>ƛ</a:t>
            </a:r>
            <a:r>
              <a:rPr lang="en-US" dirty="0"/>
              <a:t>/4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156F4-E800-EC4E-A3BA-FDA201856F96}"/>
              </a:ext>
            </a:extLst>
          </p:cNvPr>
          <p:cNvSpPr txBox="1"/>
          <p:nvPr/>
        </p:nvSpPr>
        <p:spPr>
          <a:xfrm>
            <a:off x="6106864" y="295326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</a:t>
            </a:r>
            <a:r>
              <a:rPr lang="en-US" dirty="0" err="1"/>
              <a:t>ƛ</a:t>
            </a:r>
            <a:r>
              <a:rPr lang="en-US" dirty="0"/>
              <a:t>/2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8C992-EF15-0E46-9FDA-DC5061DA16B9}"/>
              </a:ext>
            </a:extLst>
          </p:cNvPr>
          <p:cNvSpPr txBox="1"/>
          <p:nvPr/>
        </p:nvSpPr>
        <p:spPr>
          <a:xfrm>
            <a:off x="6197480" y="554485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</a:t>
            </a:r>
            <a:r>
              <a:rPr lang="en-US" dirty="0" err="1"/>
              <a:t>ƛ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4B8D3-F0F2-6F4E-A485-12AC2B96820A}"/>
              </a:ext>
            </a:extLst>
          </p:cNvPr>
          <p:cNvSpPr txBox="1"/>
          <p:nvPr/>
        </p:nvSpPr>
        <p:spPr>
          <a:xfrm>
            <a:off x="2031534" y="554485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3ƛ/4</a:t>
            </a:r>
          </a:p>
        </p:txBody>
      </p:sp>
    </p:spTree>
    <p:extLst>
      <p:ext uri="{BB962C8B-B14F-4D97-AF65-F5344CB8AC3E}">
        <p14:creationId xmlns:p14="http://schemas.microsoft.com/office/powerpoint/2010/main" val="166318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408"/>
          </a:xfrm>
        </p:spPr>
        <p:txBody>
          <a:bodyPr/>
          <a:lstStyle/>
          <a:p>
            <a:r>
              <a:rPr lang="en-US" dirty="0"/>
              <a:t>Quarter Wave Vertical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74110" y="1183960"/>
            <a:ext cx="0" cy="15857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74110" y="3121350"/>
            <a:ext cx="1415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4477" y="3121350"/>
            <a:ext cx="14996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72749" y="2769749"/>
            <a:ext cx="566847" cy="351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Balun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17616" y="2052198"/>
            <a:ext cx="114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λ/4 Vertical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443" y="3173293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λ/4 Counterpoise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9596" y="3183897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λ/4 Counterpoise</a:t>
            </a:r>
          </a:p>
        </p:txBody>
      </p:sp>
      <p:pic>
        <p:nvPicPr>
          <p:cNvPr id="18" name="Picture 17" descr="Screen Shot 2017-09-13 at 12.5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8681"/>
            <a:ext cx="4913648" cy="262880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9" name="TextBox 18"/>
          <p:cNvSpPr txBox="1"/>
          <p:nvPr/>
        </p:nvSpPr>
        <p:spPr>
          <a:xfrm>
            <a:off x="4034029" y="1262891"/>
            <a:ext cx="499367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analysis shows 40M performance with 16</a:t>
            </a:r>
          </a:p>
          <a:p>
            <a:r>
              <a:rPr lang="en-US" dirty="0"/>
              <a:t>      counterpoise wires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Lower gain than a dipole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Lower radiation angles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Less high angle radiation, poor for local contacts</a:t>
            </a:r>
          </a:p>
        </p:txBody>
      </p:sp>
      <p:pic>
        <p:nvPicPr>
          <p:cNvPr id="3" name="Picture 2" descr="Screen Shot 2017-11-13 at 2.4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82" y="3663571"/>
            <a:ext cx="2494782" cy="2593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4217" y="3337785"/>
            <a:ext cx="22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Dipole Reference</a:t>
            </a: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1F9919EB-0BD9-659D-82CD-D1BED9B31845}"/>
              </a:ext>
            </a:extLst>
          </p:cNvPr>
          <p:cNvSpPr/>
          <p:nvPr/>
        </p:nvSpPr>
        <p:spPr>
          <a:xfrm>
            <a:off x="4114800" y="4677509"/>
            <a:ext cx="1146517" cy="281354"/>
          </a:xfrm>
          <a:prstGeom prst="triangle">
            <a:avLst>
              <a:gd name="adj" fmla="val 9415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C6D050-5DE9-AA7F-5A76-C85E80C6F1B3}"/>
              </a:ext>
            </a:extLst>
          </p:cNvPr>
          <p:cNvSpPr txBox="1"/>
          <p:nvPr/>
        </p:nvSpPr>
        <p:spPr>
          <a:xfrm>
            <a:off x="3538025" y="5154049"/>
            <a:ext cx="130599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Brewster</a:t>
            </a:r>
            <a:r>
              <a:rPr lang="en-US" dirty="0"/>
              <a:t> </a:t>
            </a:r>
            <a:r>
              <a:rPr lang="en-US" sz="1400" dirty="0"/>
              <a:t>Angle</a:t>
            </a:r>
          </a:p>
        </p:txBody>
      </p:sp>
    </p:spTree>
    <p:extLst>
      <p:ext uri="{BB962C8B-B14F-4D97-AF65-F5344CB8AC3E}">
        <p14:creationId xmlns:p14="http://schemas.microsoft.com/office/powerpoint/2010/main" val="1637566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21"/>
          </a:xfrm>
        </p:spPr>
        <p:txBody>
          <a:bodyPr/>
          <a:lstStyle/>
          <a:p>
            <a:r>
              <a:rPr lang="en-US" dirty="0"/>
              <a:t>Dipole vs. Vertical Antenna Comparison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286" y="545439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6BF75-8D06-0D47-748B-FA17A890342D}"/>
              </a:ext>
            </a:extLst>
          </p:cNvPr>
          <p:cNvSpPr txBox="1"/>
          <p:nvPr/>
        </p:nvSpPr>
        <p:spPr>
          <a:xfrm>
            <a:off x="585216" y="5592026"/>
            <a:ext cx="814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 1: At frequencies &gt;7MHz over average ground there is very little radiation &lt;15º due to the </a:t>
            </a:r>
          </a:p>
          <a:p>
            <a:r>
              <a:rPr lang="en-US" sz="1600" dirty="0"/>
              <a:t>              pseudo-Brewster angle effect. Modeling is not always accurate in this range.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44702A-1E4E-CF32-6D41-ED0A6C421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24909"/>
              </p:ext>
            </p:extLst>
          </p:nvPr>
        </p:nvGraphicFramePr>
        <p:xfrm>
          <a:off x="585216" y="1065055"/>
          <a:ext cx="7498079" cy="4005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432">
                  <a:extLst>
                    <a:ext uri="{9D8B030D-6E8A-4147-A177-3AD203B41FA5}">
                      <a16:colId xmlns:a16="http://schemas.microsoft.com/office/drawing/2014/main" val="1992310715"/>
                    </a:ext>
                  </a:extLst>
                </a:gridCol>
                <a:gridCol w="1191432">
                  <a:extLst>
                    <a:ext uri="{9D8B030D-6E8A-4147-A177-3AD203B41FA5}">
                      <a16:colId xmlns:a16="http://schemas.microsoft.com/office/drawing/2014/main" val="3031142377"/>
                    </a:ext>
                  </a:extLst>
                </a:gridCol>
                <a:gridCol w="1191432">
                  <a:extLst>
                    <a:ext uri="{9D8B030D-6E8A-4147-A177-3AD203B41FA5}">
                      <a16:colId xmlns:a16="http://schemas.microsoft.com/office/drawing/2014/main" val="2955805292"/>
                    </a:ext>
                  </a:extLst>
                </a:gridCol>
                <a:gridCol w="1286747">
                  <a:extLst>
                    <a:ext uri="{9D8B030D-6E8A-4147-A177-3AD203B41FA5}">
                      <a16:colId xmlns:a16="http://schemas.microsoft.com/office/drawing/2014/main" val="4026961320"/>
                    </a:ext>
                  </a:extLst>
                </a:gridCol>
                <a:gridCol w="1445604">
                  <a:extLst>
                    <a:ext uri="{9D8B030D-6E8A-4147-A177-3AD203B41FA5}">
                      <a16:colId xmlns:a16="http://schemas.microsoft.com/office/drawing/2014/main" val="1537279547"/>
                    </a:ext>
                  </a:extLst>
                </a:gridCol>
                <a:gridCol w="1191432">
                  <a:extLst>
                    <a:ext uri="{9D8B030D-6E8A-4147-A177-3AD203B41FA5}">
                      <a16:colId xmlns:a16="http://schemas.microsoft.com/office/drawing/2014/main" val="696677590"/>
                    </a:ext>
                  </a:extLst>
                </a:gridCol>
              </a:tblGrid>
              <a:tr h="744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Radiation Angle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Single Hop Distance (miles)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Antenna Gain (dB)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26222"/>
                  </a:ext>
                </a:extLst>
              </a:tr>
              <a:tr h="372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(degrees)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f1 layer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f2 layer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Vert on Gnd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Dipole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3475"/>
                  </a:ext>
                </a:extLst>
              </a:tr>
              <a:tr h="35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@ λ/4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>
                          <a:effectLst/>
                        </a:rPr>
                        <a:t>  @ λ/2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012250"/>
                  </a:ext>
                </a:extLst>
              </a:tr>
              <a:tr h="372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-7  Note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11937"/>
                  </a:ext>
                </a:extLst>
              </a:tr>
              <a:tr h="3720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  Note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8746408"/>
                  </a:ext>
                </a:extLst>
              </a:tr>
              <a:tr h="35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7474273"/>
                  </a:ext>
                </a:extLst>
              </a:tr>
              <a:tr h="35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8484454"/>
                  </a:ext>
                </a:extLst>
              </a:tr>
              <a:tr h="35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086711"/>
                  </a:ext>
                </a:extLst>
              </a:tr>
              <a:tr h="350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535901"/>
                  </a:ext>
                </a:extLst>
              </a:tr>
              <a:tr h="3939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154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17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99FB-FEA7-BB47-A4FD-2216A016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Fed Half Wave (EFHW) Antennas are very popular due to their multi-band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D9C8-A98D-D047-A407-2592AC71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30939"/>
            <a:ext cx="7886700" cy="3581473"/>
          </a:xfrm>
        </p:spPr>
        <p:txBody>
          <a:bodyPr>
            <a:normAutofit/>
          </a:bodyPr>
          <a:lstStyle/>
          <a:p>
            <a:r>
              <a:rPr lang="en-US" dirty="0"/>
              <a:t>An EFHW is a wire antenna resonant on its </a:t>
            </a:r>
            <a:r>
              <a:rPr lang="en-US" dirty="0" err="1"/>
              <a:t>ƛ</a:t>
            </a:r>
            <a:r>
              <a:rPr lang="en-US" dirty="0"/>
              <a:t>/2 frequency and harmonics</a:t>
            </a:r>
          </a:p>
          <a:p>
            <a:pPr lvl="1"/>
            <a:r>
              <a:rPr lang="en-US" dirty="0"/>
              <a:t>A 40M EFHW is resonant on 40/20/15/10M</a:t>
            </a:r>
          </a:p>
          <a:p>
            <a:r>
              <a:rPr lang="en-US" dirty="0"/>
              <a:t>The end impedance is ~2500Ω and varies a bit due to wire orientation</a:t>
            </a:r>
          </a:p>
          <a:p>
            <a:r>
              <a:rPr lang="en-US" dirty="0"/>
              <a:t>To get proper resonance on the harmonics a coil and capacitor are required</a:t>
            </a:r>
          </a:p>
          <a:p>
            <a:r>
              <a:rPr lang="en-US" dirty="0"/>
              <a:t>A counterpoise is required. If you don’t install one, the coax will act as the counterpoise</a:t>
            </a:r>
          </a:p>
          <a:p>
            <a:r>
              <a:rPr lang="en-US" dirty="0"/>
              <a:t>The radiation pattern is dipole like on the fundamental frequency and multi-lobed on harmonics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ADA27C-E3A5-1347-9589-EBA762AB96A0}"/>
              </a:ext>
            </a:extLst>
          </p:cNvPr>
          <p:cNvSpPr/>
          <p:nvPr/>
        </p:nvSpPr>
        <p:spPr>
          <a:xfrm>
            <a:off x="1561514" y="1589649"/>
            <a:ext cx="1104314" cy="569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49:1 Transformer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29761-37CB-7E4F-9FE1-75906818DCB9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44062" y="1871003"/>
            <a:ext cx="717452" cy="3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21C7D1-41CE-D948-B99D-BFDA6A56768B}"/>
              </a:ext>
            </a:extLst>
          </p:cNvPr>
          <p:cNvSpPr txBox="1"/>
          <p:nvPr/>
        </p:nvSpPr>
        <p:spPr>
          <a:xfrm>
            <a:off x="844062" y="1451541"/>
            <a:ext cx="65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Coax to</a:t>
            </a:r>
          </a:p>
          <a:p>
            <a:r>
              <a:rPr lang="en-US" sz="1200" dirty="0"/>
              <a:t>Shack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2A404F-5130-B14C-BA47-723BC2DBDB8F}"/>
              </a:ext>
            </a:extLst>
          </p:cNvPr>
          <p:cNvCxnSpPr>
            <a:stCxn id="4" idx="3"/>
          </p:cNvCxnSpPr>
          <p:nvPr/>
        </p:nvCxnSpPr>
        <p:spPr>
          <a:xfrm flipV="1">
            <a:off x="2665828" y="1871003"/>
            <a:ext cx="4487594" cy="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9E85A6-5B03-A041-8405-35B1340EC43C}"/>
              </a:ext>
            </a:extLst>
          </p:cNvPr>
          <p:cNvSpPr txBox="1"/>
          <p:nvPr/>
        </p:nvSpPr>
        <p:spPr>
          <a:xfrm>
            <a:off x="3314203" y="1585611"/>
            <a:ext cx="2556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ƛ</a:t>
            </a:r>
            <a:r>
              <a:rPr lang="en-US" sz="1400" dirty="0"/>
              <a:t>/2 wire at the lowest frequency</a:t>
            </a:r>
          </a:p>
        </p:txBody>
      </p:sp>
    </p:spTree>
    <p:extLst>
      <p:ext uri="{BB962C8B-B14F-4D97-AF65-F5344CB8AC3E}">
        <p14:creationId xmlns:p14="http://schemas.microsoft.com/office/powerpoint/2010/main" val="82699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631E-2E20-684F-AC87-1C720D72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Fed Half Wave Antenna (EFHW)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C92C8-F479-BD46-9FEC-F3699AB7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EFHW antenna is very popular for many reasons</a:t>
            </a:r>
          </a:p>
          <a:p>
            <a:pPr lvl="1"/>
            <a:r>
              <a:rPr lang="en-US" dirty="0"/>
              <a:t>Flexible installation</a:t>
            </a:r>
          </a:p>
          <a:p>
            <a:pPr lvl="2"/>
            <a:r>
              <a:rPr lang="en-US" dirty="0"/>
              <a:t>Straight Horizontal</a:t>
            </a:r>
          </a:p>
          <a:p>
            <a:pPr lvl="2"/>
            <a:r>
              <a:rPr lang="en-US" dirty="0"/>
              <a:t>Straight Vertical</a:t>
            </a:r>
          </a:p>
          <a:p>
            <a:pPr lvl="2"/>
            <a:r>
              <a:rPr lang="en-US" dirty="0"/>
              <a:t>Inverted-V</a:t>
            </a:r>
          </a:p>
          <a:p>
            <a:pPr lvl="2"/>
            <a:r>
              <a:rPr lang="en-US" dirty="0"/>
              <a:t>Inverted-L</a:t>
            </a:r>
          </a:p>
          <a:p>
            <a:pPr lvl="2"/>
            <a:r>
              <a:rPr lang="en-US" dirty="0" err="1"/>
              <a:t>Sloper</a:t>
            </a:r>
            <a:endParaRPr lang="en-US" dirty="0"/>
          </a:p>
          <a:p>
            <a:pPr lvl="1"/>
            <a:r>
              <a:rPr lang="en-US" dirty="0"/>
              <a:t>Operates on harmonics. A 40M EFHW will have a low VSWR on 40/20/15/10M with an appropriate loading coil</a:t>
            </a:r>
          </a:p>
          <a:p>
            <a:pPr lvl="1"/>
            <a:r>
              <a:rPr lang="en-US" dirty="0"/>
              <a:t>End feeding allows smaller wire to be used since you don’t have to support the feedline</a:t>
            </a:r>
          </a:p>
          <a:p>
            <a:pPr lvl="1"/>
            <a:r>
              <a:rPr lang="en-US" dirty="0"/>
              <a:t>Low cost, easy to home brew</a:t>
            </a:r>
          </a:p>
          <a:p>
            <a:r>
              <a:rPr lang="en-US" i="1" dirty="0"/>
              <a:t>The EFHW is not the popular multiband offset fed wire using a 9:1 balun</a:t>
            </a:r>
          </a:p>
        </p:txBody>
      </p:sp>
    </p:spTree>
    <p:extLst>
      <p:ext uri="{BB962C8B-B14F-4D97-AF65-F5344CB8AC3E}">
        <p14:creationId xmlns:p14="http://schemas.microsoft.com/office/powerpoint/2010/main" val="3820041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91BE-AE16-3F43-AD90-CE9F7930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EFHW Configuration – cont’d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FA0C6F-64AF-3B4E-BFAB-3724F94A58D5}"/>
              </a:ext>
            </a:extLst>
          </p:cNvPr>
          <p:cNvCxnSpPr/>
          <p:nvPr/>
        </p:nvCxnSpPr>
        <p:spPr>
          <a:xfrm>
            <a:off x="1374677" y="1765495"/>
            <a:ext cx="2989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DD822A-C741-7A48-AB48-AA6EBA6E97AD}"/>
              </a:ext>
            </a:extLst>
          </p:cNvPr>
          <p:cNvCxnSpPr>
            <a:cxnSpLocks/>
          </p:cNvCxnSpPr>
          <p:nvPr/>
        </p:nvCxnSpPr>
        <p:spPr>
          <a:xfrm flipV="1">
            <a:off x="5769806" y="1441938"/>
            <a:ext cx="2389456" cy="10572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0A93C5-A66A-7B47-8751-6CACD21C4845}"/>
              </a:ext>
            </a:extLst>
          </p:cNvPr>
          <p:cNvCxnSpPr>
            <a:cxnSpLocks/>
          </p:cNvCxnSpPr>
          <p:nvPr/>
        </p:nvCxnSpPr>
        <p:spPr>
          <a:xfrm>
            <a:off x="2412609" y="4360985"/>
            <a:ext cx="1287194" cy="754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83FAE8-F339-BD4C-8BF4-2A579A02F1FB}"/>
              </a:ext>
            </a:extLst>
          </p:cNvPr>
          <p:cNvCxnSpPr>
            <a:cxnSpLocks/>
          </p:cNvCxnSpPr>
          <p:nvPr/>
        </p:nvCxnSpPr>
        <p:spPr>
          <a:xfrm flipV="1">
            <a:off x="970671" y="4360985"/>
            <a:ext cx="1441938" cy="754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18607C-CF6B-3744-BC5D-146057B98910}"/>
              </a:ext>
            </a:extLst>
          </p:cNvPr>
          <p:cNvCxnSpPr>
            <a:cxnSpLocks/>
          </p:cNvCxnSpPr>
          <p:nvPr/>
        </p:nvCxnSpPr>
        <p:spPr>
          <a:xfrm>
            <a:off x="5931877" y="3924886"/>
            <a:ext cx="1509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CA3AA7-5A7D-9B48-A2B8-B8F8361D5A51}"/>
              </a:ext>
            </a:extLst>
          </p:cNvPr>
          <p:cNvCxnSpPr>
            <a:cxnSpLocks/>
          </p:cNvCxnSpPr>
          <p:nvPr/>
        </p:nvCxnSpPr>
        <p:spPr>
          <a:xfrm flipV="1">
            <a:off x="5931877" y="3924886"/>
            <a:ext cx="0" cy="11934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CBACBB-142E-F54D-B937-29B2467CD0C3}"/>
              </a:ext>
            </a:extLst>
          </p:cNvPr>
          <p:cNvSpPr txBox="1"/>
          <p:nvPr/>
        </p:nvSpPr>
        <p:spPr>
          <a:xfrm>
            <a:off x="763612" y="1611606"/>
            <a:ext cx="6110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XFMR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68C6AB-C42D-1F4F-932C-23B69390E12D}"/>
              </a:ext>
            </a:extLst>
          </p:cNvPr>
          <p:cNvSpPr txBox="1"/>
          <p:nvPr/>
        </p:nvSpPr>
        <p:spPr>
          <a:xfrm>
            <a:off x="5158741" y="2345318"/>
            <a:ext cx="6110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XFMR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FAA7B-C70D-6B49-B086-662CADE1CA5A}"/>
              </a:ext>
            </a:extLst>
          </p:cNvPr>
          <p:cNvSpPr txBox="1"/>
          <p:nvPr/>
        </p:nvSpPr>
        <p:spPr>
          <a:xfrm>
            <a:off x="5626344" y="5115951"/>
            <a:ext cx="6110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XFMR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9F7FBE-67AB-DB49-9448-DDA91DA36688}"/>
              </a:ext>
            </a:extLst>
          </p:cNvPr>
          <p:cNvSpPr txBox="1"/>
          <p:nvPr/>
        </p:nvSpPr>
        <p:spPr>
          <a:xfrm>
            <a:off x="665138" y="5115950"/>
            <a:ext cx="6110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XFMR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D6558D-802F-FE4F-A97C-5581F628D8CC}"/>
              </a:ext>
            </a:extLst>
          </p:cNvPr>
          <p:cNvSpPr txBox="1"/>
          <p:nvPr/>
        </p:nvSpPr>
        <p:spPr>
          <a:xfrm>
            <a:off x="1766259" y="2499206"/>
            <a:ext cx="1328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Horizontal Wire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1BECEE-2A8F-C645-97BC-A6A0F2889185}"/>
              </a:ext>
            </a:extLst>
          </p:cNvPr>
          <p:cNvSpPr txBox="1"/>
          <p:nvPr/>
        </p:nvSpPr>
        <p:spPr>
          <a:xfrm>
            <a:off x="6380871" y="2653095"/>
            <a:ext cx="111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Sloping Wire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559471-C654-4643-A6BB-C29117E7C8DE}"/>
              </a:ext>
            </a:extLst>
          </p:cNvPr>
          <p:cNvSpPr txBox="1"/>
          <p:nvPr/>
        </p:nvSpPr>
        <p:spPr>
          <a:xfrm>
            <a:off x="1835834" y="5598942"/>
            <a:ext cx="93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Inverted 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90CA0-9C1A-3D42-A588-4DF270975805}"/>
              </a:ext>
            </a:extLst>
          </p:cNvPr>
          <p:cNvSpPr txBox="1"/>
          <p:nvPr/>
        </p:nvSpPr>
        <p:spPr>
          <a:xfrm>
            <a:off x="6401972" y="5605120"/>
            <a:ext cx="939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Inverted L</a:t>
            </a:r>
          </a:p>
        </p:txBody>
      </p:sp>
    </p:spTree>
    <p:extLst>
      <p:ext uri="{BB962C8B-B14F-4D97-AF65-F5344CB8AC3E}">
        <p14:creationId xmlns:p14="http://schemas.microsoft.com/office/powerpoint/2010/main" val="131315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6C34-4AF7-BD41-943F-D93B1689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EFHW Radiation Patterns: Horizontal 40M EFHW at 30’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0D9BA-C6C5-A945-965A-2118EB81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63" y="1033671"/>
            <a:ext cx="2409472" cy="254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AD38B-3DC2-CD4C-BE8F-017BD765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65" y="1033671"/>
            <a:ext cx="3583559" cy="3813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ED5A1-C11C-0947-A5C5-6B0900FA2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763" y="3917212"/>
            <a:ext cx="2354075" cy="2483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80C4C3-5629-8249-87C3-3C2464A5DDF3}"/>
              </a:ext>
            </a:extLst>
          </p:cNvPr>
          <p:cNvSpPr txBox="1"/>
          <p:nvPr/>
        </p:nvSpPr>
        <p:spPr>
          <a:xfrm>
            <a:off x="1956816" y="3575703"/>
            <a:ext cx="91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Broadside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CF6EF-8AC0-A24B-B657-A2A64BCEE391}"/>
              </a:ext>
            </a:extLst>
          </p:cNvPr>
          <p:cNvSpPr txBox="1"/>
          <p:nvPr/>
        </p:nvSpPr>
        <p:spPr>
          <a:xfrm>
            <a:off x="1878036" y="6412077"/>
            <a:ext cx="775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End Fire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DC006-2AA0-9848-BBED-66F5646FBE38}"/>
              </a:ext>
            </a:extLst>
          </p:cNvPr>
          <p:cNvSpPr txBox="1"/>
          <p:nvPr/>
        </p:nvSpPr>
        <p:spPr>
          <a:xfrm>
            <a:off x="5247249" y="4851228"/>
            <a:ext cx="2577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Azimuth pattern at 30º elevation</a:t>
            </a:r>
          </a:p>
          <a:p>
            <a:r>
              <a:rPr lang="en-US" sz="1400" dirty="0"/>
              <a:t>Antenna Oriented up/down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7B2AF-C3EA-478C-3392-826058C55040}"/>
              </a:ext>
            </a:extLst>
          </p:cNvPr>
          <p:cNvSpPr txBox="1"/>
          <p:nvPr/>
        </p:nvSpPr>
        <p:spPr>
          <a:xfrm>
            <a:off x="4424289" y="5556738"/>
            <a:ext cx="3742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Much of the radiation is off the ends,</a:t>
            </a:r>
          </a:p>
          <a:p>
            <a:r>
              <a:rPr lang="en-US" dirty="0"/>
              <a:t>orienting the antenna that way is best</a:t>
            </a:r>
          </a:p>
        </p:txBody>
      </p:sp>
    </p:spTree>
    <p:extLst>
      <p:ext uri="{BB962C8B-B14F-4D97-AF65-F5344CB8AC3E}">
        <p14:creationId xmlns:p14="http://schemas.microsoft.com/office/powerpoint/2010/main" val="451261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D507-188D-A240-87CB-466F71C6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40M EFHW Inverted 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E9842-3D6F-6F4D-9AE8-4A78F1690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207007"/>
            <a:ext cx="3428913" cy="364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EB9E4-52D5-B24A-99A9-E767D11C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02" y="1207008"/>
            <a:ext cx="3428914" cy="3639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0A0E7F-FD72-8C44-82B9-B650D11B4A55}"/>
              </a:ext>
            </a:extLst>
          </p:cNvPr>
          <p:cNvSpPr txBox="1"/>
          <p:nvPr/>
        </p:nvSpPr>
        <p:spPr>
          <a:xfrm>
            <a:off x="628649" y="5294376"/>
            <a:ext cx="737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Inv-L configuration is particularly good. The 20M peak occurs broadside</a:t>
            </a:r>
          </a:p>
          <a:p>
            <a:r>
              <a:rPr lang="en-US" dirty="0"/>
              <a:t> to the top wire. There is a very good balance of low and high angle radiation.</a:t>
            </a:r>
          </a:p>
        </p:txBody>
      </p:sp>
    </p:spTree>
    <p:extLst>
      <p:ext uri="{BB962C8B-B14F-4D97-AF65-F5344CB8AC3E}">
        <p14:creationId xmlns:p14="http://schemas.microsoft.com/office/powerpoint/2010/main" val="2532283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D9DF-6F00-0E40-8B64-BEC3AD0B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End Fed Half Wave Antenna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6EE6F-E115-E540-ABD0-126ED21A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95075"/>
            <a:ext cx="8346223" cy="3953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733F8-BE84-B84B-B882-24E7E0054935}"/>
              </a:ext>
            </a:extLst>
          </p:cNvPr>
          <p:cNvSpPr txBox="1"/>
          <p:nvPr/>
        </p:nvSpPr>
        <p:spPr>
          <a:xfrm>
            <a:off x="713180" y="4734734"/>
            <a:ext cx="7717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compensation coil is required to have a proper resonant frequency at harmonics, it compensates for end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N4LQ, Steve Ellington, has a lot of data on his Face Book and You Tube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Commercial versions are available for those who don’t like building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LDG sells an inexpensive low power transformer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ARRL has a very nice Kit available but does not talk about the coil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3D3D71-1FF2-CC47-A7EA-FFEA61325B70}"/>
              </a:ext>
            </a:extLst>
          </p:cNvPr>
          <p:cNvSpPr txBox="1"/>
          <p:nvPr/>
        </p:nvSpPr>
        <p:spPr>
          <a:xfrm>
            <a:off x="1994264" y="3275111"/>
            <a:ext cx="1165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Counterpoise</a:t>
            </a:r>
          </a:p>
        </p:txBody>
      </p:sp>
    </p:spTree>
    <p:extLst>
      <p:ext uri="{BB962C8B-B14F-4D97-AF65-F5344CB8AC3E}">
        <p14:creationId xmlns:p14="http://schemas.microsoft.com/office/powerpoint/2010/main" val="370183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AA8D-7CD4-B543-9B0E-6DD766E2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EFHW Components are easy to build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0A613-CAB6-544F-9E26-E6AF53D7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033670"/>
            <a:ext cx="4290191" cy="5484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ECEFD6-51DC-5C4E-8A3C-D98981806B34}"/>
              </a:ext>
            </a:extLst>
          </p:cNvPr>
          <p:cNvSpPr txBox="1"/>
          <p:nvPr/>
        </p:nvSpPr>
        <p:spPr>
          <a:xfrm>
            <a:off x="5394961" y="1243584"/>
            <a:ext cx="2898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single FT-140-43 core will handle 100W CW/SSB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FT-240-43 core will handle 250W (ARRL kit)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FT-240-43 cores will handle 500W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FT-240-52 cores will handle 1500W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Careful layout is required for high power operation since the voltage at 2500Ω is quite high, several KV.</a:t>
            </a:r>
          </a:p>
        </p:txBody>
      </p:sp>
    </p:spTree>
    <p:extLst>
      <p:ext uri="{BB962C8B-B14F-4D97-AF65-F5344CB8AC3E}">
        <p14:creationId xmlns:p14="http://schemas.microsoft.com/office/powerpoint/2010/main" val="248159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Technician HF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Technician Class Hams have Voice privileges on 10M and CW privileges on 10, 15, 40 and 80M. RTTY and Data modes like PSK are allowed on 10M as well</a:t>
            </a:r>
          </a:p>
          <a:p>
            <a:r>
              <a:rPr lang="en-US" dirty="0"/>
              <a:t>HF is still the only place to get real hands-on experience (In my opinion)</a:t>
            </a:r>
          </a:p>
          <a:p>
            <a:pPr lvl="1"/>
            <a:r>
              <a:rPr lang="en-US" dirty="0"/>
              <a:t>Simple wire antennas are small, inexpensive, easy to build and put up</a:t>
            </a:r>
          </a:p>
          <a:p>
            <a:pPr lvl="1"/>
            <a:r>
              <a:rPr lang="en-US" dirty="0"/>
              <a:t>Transceiver kits are still available</a:t>
            </a:r>
          </a:p>
          <a:p>
            <a:r>
              <a:rPr lang="en-US" dirty="0"/>
              <a:t>When 10M opens a simple station and antenna can easily work around the world</a:t>
            </a:r>
          </a:p>
          <a:p>
            <a:pPr lvl="1"/>
            <a:r>
              <a:rPr lang="en-US" dirty="0"/>
              <a:t>During the rise and peak of Solar Cycle 25 the band is open most days from 10AM to 4PM</a:t>
            </a:r>
          </a:p>
          <a:p>
            <a:pPr lvl="2"/>
            <a:r>
              <a:rPr lang="en-US" dirty="0"/>
              <a:t>Morning openings to Europe</a:t>
            </a:r>
          </a:p>
          <a:p>
            <a:pPr lvl="2"/>
            <a:r>
              <a:rPr lang="en-US" dirty="0"/>
              <a:t>Afternoon openings to Japan and Australia</a:t>
            </a:r>
          </a:p>
          <a:p>
            <a:r>
              <a:rPr lang="en-US" dirty="0"/>
              <a:t>A 100W radio and a simple antenna is all you need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7FEB-4FFA-094D-988F-42A2697C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EFHW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4E500-0CF3-174C-972D-99FE8A0B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Fed Half Wave Antennas are a good choice for hams with limited space who want multi band coverage</a:t>
            </a:r>
          </a:p>
          <a:p>
            <a:r>
              <a:rPr lang="en-US" dirty="0"/>
              <a:t>They are stealthy and can be installed in a variety of configurations</a:t>
            </a:r>
          </a:p>
          <a:p>
            <a:r>
              <a:rPr lang="en-US" dirty="0"/>
              <a:t>They have a good VSWR on their resonant bands</a:t>
            </a:r>
          </a:p>
          <a:p>
            <a:r>
              <a:rPr lang="en-US" dirty="0"/>
              <a:t>A short counterpoise or line isolator close to the transformer is recommended</a:t>
            </a:r>
          </a:p>
          <a:p>
            <a:r>
              <a:rPr lang="en-US" dirty="0"/>
              <a:t>A line isolator should be used at the transmitter.</a:t>
            </a:r>
          </a:p>
        </p:txBody>
      </p:sp>
    </p:spTree>
    <p:extLst>
      <p:ext uri="{BB962C8B-B14F-4D97-AF65-F5344CB8AC3E}">
        <p14:creationId xmlns:p14="http://schemas.microsoft.com/office/powerpoint/2010/main" val="3786899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BF62-6149-0343-880A-3F4D23B1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521E-15F1-8146-A130-27D546090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ARRL Handbook</a:t>
            </a:r>
          </a:p>
          <a:p>
            <a:r>
              <a:rPr lang="en-US" dirty="0"/>
              <a:t>The ARRL Antenna Book</a:t>
            </a:r>
          </a:p>
          <a:p>
            <a:r>
              <a:rPr lang="en-US" dirty="0"/>
              <a:t>HF Antennas for All Locations by Les </a:t>
            </a:r>
            <a:r>
              <a:rPr lang="en-US" dirty="0" err="1"/>
              <a:t>Moxon</a:t>
            </a:r>
            <a:r>
              <a:rPr lang="en-US" dirty="0"/>
              <a:t>, G6XN (SK)</a:t>
            </a:r>
          </a:p>
          <a:p>
            <a:r>
              <a:rPr lang="en-US" dirty="0"/>
              <a:t>The Little Pistol’s Guide to HF Propagation by Bob Brown, NM7M (SK), free download on K9LA’s web page</a:t>
            </a:r>
          </a:p>
          <a:p>
            <a:r>
              <a:rPr lang="en-US" dirty="0"/>
              <a:t>Propagation Predictions and Courses: </a:t>
            </a:r>
            <a:r>
              <a:rPr lang="en-US" dirty="0" err="1"/>
              <a:t>Tamitha</a:t>
            </a:r>
            <a:r>
              <a:rPr lang="en-US" dirty="0"/>
              <a:t> </a:t>
            </a:r>
            <a:r>
              <a:rPr lang="en-US" dirty="0" err="1"/>
              <a:t>Skov</a:t>
            </a:r>
            <a:r>
              <a:rPr lang="en-US" dirty="0"/>
              <a:t>, The Space Weather Woman:  </a:t>
            </a:r>
            <a:r>
              <a:rPr lang="en-US" dirty="0">
                <a:hlinkClick r:id="rId2"/>
              </a:rPr>
              <a:t>https://www.youtube.com/c/TamithaSkov</a:t>
            </a:r>
            <a:endParaRPr lang="en-US" dirty="0"/>
          </a:p>
          <a:p>
            <a:r>
              <a:rPr lang="en-US" dirty="0"/>
              <a:t>NOAA Space Weather website: </a:t>
            </a:r>
            <a:r>
              <a:rPr lang="en-US" dirty="0">
                <a:hlinkClick r:id="rId3"/>
              </a:rPr>
              <a:t>https://www.swpc.noaa.gov</a:t>
            </a:r>
            <a:endParaRPr lang="en-US" dirty="0"/>
          </a:p>
          <a:p>
            <a:r>
              <a:rPr lang="en-US" dirty="0"/>
              <a:t>VOACAP for Ham Radio: https://</a:t>
            </a:r>
            <a:r>
              <a:rPr lang="en-US" dirty="0" err="1"/>
              <a:t>www.voacap.com</a:t>
            </a:r>
            <a:r>
              <a:rPr lang="en-US" dirty="0"/>
              <a:t>/hf/</a:t>
            </a:r>
          </a:p>
          <a:p>
            <a:r>
              <a:rPr lang="en-US" dirty="0"/>
              <a:t>Rob Sherwood’s Transceiver Performance Summary: http://</a:t>
            </a:r>
            <a:r>
              <a:rPr lang="en-US" dirty="0" err="1"/>
              <a:t>www.sherweng.com</a:t>
            </a:r>
            <a:r>
              <a:rPr lang="en-US" dirty="0"/>
              <a:t>/</a:t>
            </a:r>
            <a:r>
              <a:rPr lang="en-US" dirty="0" err="1"/>
              <a:t>table.html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7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29.6MHz is popular for FM operation. DX stations are often on during band openings</a:t>
            </a:r>
          </a:p>
          <a:p>
            <a:r>
              <a:rPr lang="en-US" dirty="0"/>
              <a:t>6M sporadic E operation is very exciting</a:t>
            </a:r>
          </a:p>
          <a:p>
            <a:pPr lvl="1"/>
            <a:r>
              <a:rPr lang="en-US" dirty="0"/>
              <a:t>Cross USA operation with low power and simple antennas</a:t>
            </a:r>
          </a:p>
          <a:p>
            <a:r>
              <a:rPr lang="en-US" dirty="0"/>
              <a:t>Several HF rigs also have VHF/UHF SSB capability for contesting, satellite and weak signal operation</a:t>
            </a:r>
          </a:p>
          <a:p>
            <a:pPr lvl="1"/>
            <a:r>
              <a:rPr lang="en-US" dirty="0"/>
              <a:t>IC-7100</a:t>
            </a:r>
          </a:p>
          <a:p>
            <a:pPr lvl="1"/>
            <a:r>
              <a:rPr lang="en-US" dirty="0"/>
              <a:t>FT-991A</a:t>
            </a:r>
          </a:p>
          <a:p>
            <a:r>
              <a:rPr lang="en-US" dirty="0"/>
              <a:t>Once you have your Technician class license it is easy to upgrade to General class. The theory is the same difficulty level plus there are a few frequencies and HF specific facts to memorize. </a:t>
            </a:r>
          </a:p>
          <a:p>
            <a:pPr lvl="1"/>
            <a:r>
              <a:rPr lang="en-US" dirty="0"/>
              <a:t>Provides access to all the HF bands</a:t>
            </a:r>
          </a:p>
          <a:p>
            <a:pPr lvl="1"/>
            <a:r>
              <a:rPr lang="en-US" dirty="0"/>
              <a:t>Different bands are good for different types of operation at different times of the day</a:t>
            </a:r>
          </a:p>
          <a:p>
            <a:r>
              <a:rPr lang="en-US" dirty="0"/>
              <a:t>HF provides both short &amp; long-haul emergency comm.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HF??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rise and peak of the solar cycle HF provides worldwide communications around the clock. 10M is only part of the picture</a:t>
            </a:r>
          </a:p>
          <a:p>
            <a:pPr lvl="1"/>
            <a:r>
              <a:rPr lang="en-US" dirty="0"/>
              <a:t>80M provides local communications all day and is the only band open for local contacts all night</a:t>
            </a:r>
          </a:p>
          <a:p>
            <a:pPr lvl="1"/>
            <a:r>
              <a:rPr lang="en-US" dirty="0"/>
              <a:t>40M provides stateside and worldwide communications in the early mornings and evenings </a:t>
            </a:r>
          </a:p>
          <a:p>
            <a:pPr lvl="1"/>
            <a:r>
              <a:rPr lang="en-US" dirty="0"/>
              <a:t>20M opens for stateside and worldwide communications mid morning and stays open into the evening hours</a:t>
            </a:r>
          </a:p>
          <a:p>
            <a:pPr lvl="1"/>
            <a:r>
              <a:rPr lang="en-US" dirty="0"/>
              <a:t>15 and 17M are great bands for worldwide communications all day</a:t>
            </a:r>
          </a:p>
          <a:p>
            <a:r>
              <a:rPr lang="en-US" dirty="0"/>
              <a:t>Many new General Class Hams will use SSB on these bands. Some will eventually learn the advantages of CW and learn Morse Code.</a:t>
            </a:r>
          </a:p>
          <a:p>
            <a:r>
              <a:rPr lang="en-US" dirty="0"/>
              <a:t>General Class operators also have digital privileges on all bands, by far the most used modes by upgraded hams.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What does it take to get on HF?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entry level transceiver</a:t>
            </a:r>
          </a:p>
          <a:p>
            <a:pPr lvl="1"/>
            <a:r>
              <a:rPr lang="en-US" dirty="0"/>
              <a:t>ICOM IC-7300</a:t>
            </a:r>
          </a:p>
          <a:p>
            <a:pPr lvl="1"/>
            <a:r>
              <a:rPr lang="en-US" dirty="0"/>
              <a:t>Kenwood TS-590SG</a:t>
            </a:r>
          </a:p>
          <a:p>
            <a:pPr lvl="1"/>
            <a:r>
              <a:rPr lang="en-US" dirty="0" err="1"/>
              <a:t>Yaesu</a:t>
            </a:r>
            <a:r>
              <a:rPr lang="en-US" dirty="0"/>
              <a:t> FT-710</a:t>
            </a:r>
          </a:p>
          <a:p>
            <a:pPr lvl="1"/>
            <a:r>
              <a:rPr lang="en-US" dirty="0"/>
              <a:t>Used or borrowed transceiver</a:t>
            </a:r>
          </a:p>
          <a:p>
            <a:r>
              <a:rPr lang="en-US" dirty="0"/>
              <a:t>The performance of the transceivers on the market today is excellent. Ergonomics is very important, control layouts and menus differ</a:t>
            </a:r>
          </a:p>
          <a:p>
            <a:r>
              <a:rPr lang="en-US" dirty="0"/>
              <a:t>Buy a used rig; many older transceivers are more than adequate for beginners, plus you get more features for your buck</a:t>
            </a:r>
          </a:p>
          <a:p>
            <a:r>
              <a:rPr lang="en-US" dirty="0"/>
              <a:t>Borrow a rig from a friend, most hams have extra rigs</a:t>
            </a:r>
          </a:p>
          <a:p>
            <a:r>
              <a:rPr lang="en-US" dirty="0"/>
              <a:t>You don’t need a lot of bells and whistles to get started, especially on 10M SSB.</a:t>
            </a:r>
          </a:p>
          <a:p>
            <a:r>
              <a:rPr lang="en-US" dirty="0"/>
              <a:t>I would suggest getting a radio that works on 6M since that is another interesting band</a:t>
            </a:r>
          </a:p>
          <a:p>
            <a:r>
              <a:rPr lang="en-US" dirty="0"/>
              <a:t>A simple dipole 15-20’ high will work fine</a:t>
            </a:r>
          </a:p>
          <a:p>
            <a:pPr lvl="1"/>
            <a:r>
              <a:rPr lang="en-US" dirty="0"/>
              <a:t>33’ long for 20M</a:t>
            </a:r>
          </a:p>
          <a:p>
            <a:pPr lvl="1"/>
            <a:r>
              <a:rPr lang="en-US" dirty="0"/>
              <a:t>16.5’ long for 10M</a:t>
            </a:r>
          </a:p>
          <a:p>
            <a:pPr lvl="1"/>
            <a:r>
              <a:rPr lang="en-US" dirty="0"/>
              <a:t>9.2’ long on 6M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take to get on HF?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rigs need external 12.8volt power at ~20 amps</a:t>
            </a:r>
          </a:p>
          <a:p>
            <a:r>
              <a:rPr lang="en-US" dirty="0"/>
              <a:t>I recommend a safety ground </a:t>
            </a:r>
          </a:p>
          <a:p>
            <a:r>
              <a:rPr lang="en-US" dirty="0"/>
              <a:t>Microphone; most rigs come with a decent MIC</a:t>
            </a:r>
          </a:p>
          <a:p>
            <a:pPr lvl="1"/>
            <a:r>
              <a:rPr lang="en-US" dirty="0"/>
              <a:t>Yamaha CM500 headset is an inexpensive alternative        (~$50)</a:t>
            </a:r>
          </a:p>
          <a:p>
            <a:pPr lvl="1"/>
            <a:r>
              <a:rPr lang="en-US" dirty="0"/>
              <a:t>Heil microphones are the gold standard</a:t>
            </a:r>
          </a:p>
          <a:p>
            <a:r>
              <a:rPr lang="en-US" dirty="0"/>
              <a:t>Headphones; inexpensive stereo headphones work well. </a:t>
            </a:r>
          </a:p>
          <a:p>
            <a:pPr lvl="1"/>
            <a:r>
              <a:rPr lang="en-US" dirty="0"/>
              <a:t>Speech only requires ~100Hz to 3KHz bandwidth.</a:t>
            </a:r>
          </a:p>
          <a:p>
            <a:pPr lvl="1"/>
            <a:r>
              <a:rPr lang="en-US" dirty="0"/>
              <a:t>Buy the most comfortable pair you can</a:t>
            </a:r>
          </a:p>
          <a:p>
            <a:r>
              <a:rPr lang="en-US" dirty="0"/>
              <a:t>Start simple and add accessories when you find a need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Station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your goals and interests?</a:t>
            </a:r>
          </a:p>
          <a:p>
            <a:pPr lvl="1"/>
            <a:r>
              <a:rPr lang="en-US" dirty="0"/>
              <a:t>DXing</a:t>
            </a:r>
          </a:p>
          <a:p>
            <a:pPr lvl="1"/>
            <a:r>
              <a:rPr lang="en-US" dirty="0"/>
              <a:t>Rag Chewing</a:t>
            </a:r>
          </a:p>
          <a:p>
            <a:pPr lvl="1"/>
            <a:r>
              <a:rPr lang="en-US" dirty="0"/>
              <a:t>Home brewing, building your own equipment</a:t>
            </a:r>
          </a:p>
          <a:p>
            <a:pPr lvl="1"/>
            <a:r>
              <a:rPr lang="en-US" dirty="0"/>
              <a:t>Contesting</a:t>
            </a:r>
          </a:p>
          <a:p>
            <a:pPr lvl="1"/>
            <a:r>
              <a:rPr lang="en-US" dirty="0"/>
              <a:t>Portable Operating</a:t>
            </a:r>
          </a:p>
          <a:p>
            <a:pPr lvl="1"/>
            <a:r>
              <a:rPr lang="en-US" dirty="0"/>
              <a:t>QRP (</a:t>
            </a:r>
            <a:r>
              <a:rPr lang="en-US" u="sng" dirty="0"/>
              <a:t>&lt;</a:t>
            </a:r>
            <a:r>
              <a:rPr lang="en-US" dirty="0"/>
              <a:t>5W)</a:t>
            </a:r>
          </a:p>
          <a:p>
            <a:pPr lvl="1"/>
            <a:r>
              <a:rPr lang="en-US" dirty="0"/>
              <a:t>Each of these lead to different equipment and/or antenna decisions</a:t>
            </a:r>
          </a:p>
          <a:p>
            <a:r>
              <a:rPr lang="en-US" dirty="0"/>
              <a:t>What modes do you want to work? (CW, SSB, Digital)</a:t>
            </a:r>
          </a:p>
          <a:p>
            <a:r>
              <a:rPr lang="en-US" dirty="0"/>
              <a:t>What is your budget?</a:t>
            </a:r>
          </a:p>
          <a:p>
            <a:r>
              <a:rPr lang="en-US" dirty="0"/>
              <a:t>How much space do you have for your shack and antennas?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00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534F4-C86F-785C-717B-83CCE2CA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r>
              <a:rPr lang="en-US" dirty="0"/>
              <a:t>HF Station Requirements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676-66C6-CA58-F3BA-BF247E490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11" y="1828800"/>
            <a:ext cx="3951890" cy="4287335"/>
          </a:xfrm>
        </p:spPr>
        <p:txBody>
          <a:bodyPr>
            <a:noAutofit/>
          </a:bodyPr>
          <a:lstStyle/>
          <a:p>
            <a:r>
              <a:rPr lang="en-US" sz="1600" dirty="0"/>
              <a:t>Most folks think of a transceiver first. This is OK because it is the most expensive item you will need, but it is not the most important in terms of making contacts.</a:t>
            </a:r>
          </a:p>
          <a:p>
            <a:r>
              <a:rPr lang="en-US" sz="1600" dirty="0"/>
              <a:t>The Antenna is the most important item when it comes to putting out a signal.</a:t>
            </a:r>
          </a:p>
          <a:p>
            <a:r>
              <a:rPr lang="en-US" sz="1600" dirty="0"/>
              <a:t>Other considerations include:</a:t>
            </a:r>
          </a:p>
          <a:p>
            <a:pPr lvl="1"/>
            <a:r>
              <a:rPr lang="en-US" sz="1600" dirty="0"/>
              <a:t>Operating bench and its location. Many hams have no home station and only operate portable or mobile.</a:t>
            </a:r>
          </a:p>
          <a:p>
            <a:pPr lvl="1"/>
            <a:r>
              <a:rPr lang="en-US" sz="1600" dirty="0"/>
              <a:t>Basic understanding of propagation. You need to know when to get on each band so you can make contacts</a:t>
            </a:r>
          </a:p>
          <a:p>
            <a:pPr lvl="1"/>
            <a:r>
              <a:rPr lang="en-US" sz="1600" dirty="0"/>
              <a:t>Station grounding for safety and RF</a:t>
            </a:r>
          </a:p>
          <a:p>
            <a:pPr lvl="1"/>
            <a:r>
              <a:rPr lang="en-US" sz="1600" dirty="0"/>
              <a:t>Accessories such as a MIC, key, VSWR/Power meter, antenna tuner,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F6720-CF92-956D-1E3C-823F8E5B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25" y="2644277"/>
            <a:ext cx="3591379" cy="283718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4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2507</Words>
  <Application>Microsoft Macintosh PowerPoint</Application>
  <PresentationFormat>On-screen Show (4:3)</PresentationFormat>
  <Paragraphs>392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HF Operating: Getting on the HF bands</vt:lpstr>
      <vt:lpstr>Topics</vt:lpstr>
      <vt:lpstr>Technician HF Privileges</vt:lpstr>
      <vt:lpstr>Other Thoughts</vt:lpstr>
      <vt:lpstr>Why HF??</vt:lpstr>
      <vt:lpstr>What does it take to get on HF?</vt:lpstr>
      <vt:lpstr>What does it take to get on HF? (cont’d)</vt:lpstr>
      <vt:lpstr>Basic Station Set-up</vt:lpstr>
      <vt:lpstr>HF Station Requirements Overview</vt:lpstr>
      <vt:lpstr>Transceivers</vt:lpstr>
      <vt:lpstr>Receiver Performance Summary</vt:lpstr>
      <vt:lpstr>Other Transceiver Considerations</vt:lpstr>
      <vt:lpstr>PA0Q QST Product Review Summary</vt:lpstr>
      <vt:lpstr>Transceiver Purchase Considerations</vt:lpstr>
      <vt:lpstr>Operational Considerations</vt:lpstr>
      <vt:lpstr>Radio Buying Considerations</vt:lpstr>
      <vt:lpstr>Antenna Overview: It’s All About The Antenna</vt:lpstr>
      <vt:lpstr>Dipole Configurations</vt:lpstr>
      <vt:lpstr>20M dipole up 33’</vt:lpstr>
      <vt:lpstr>20M Dipole Performance vs. Height</vt:lpstr>
      <vt:lpstr>Quarter Wave Vertical</vt:lpstr>
      <vt:lpstr>Dipole vs. Vertical Antenna Comparison</vt:lpstr>
      <vt:lpstr>End Fed Half Wave (EFHW) Antennas are very popular due to their multi-band performance</vt:lpstr>
      <vt:lpstr>End Fed Half Wave Antenna (EFHW)</vt:lpstr>
      <vt:lpstr>EFHW Configuration – cont’d</vt:lpstr>
      <vt:lpstr>EFHW Radiation Patterns: Horizontal 40M EFHW at 30’</vt:lpstr>
      <vt:lpstr>40M EFHW Inverted L</vt:lpstr>
      <vt:lpstr>What is an End Fed Half Wave Antenna</vt:lpstr>
      <vt:lpstr>EFHW Components are easy to build</vt:lpstr>
      <vt:lpstr>EFHW Summary</vt:lpstr>
      <vt:lpstr>References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Update: Making The Most of Your Operating Time</dc:title>
  <dc:creator>William Shanney</dc:creator>
  <cp:lastModifiedBy>Bill W6QR</cp:lastModifiedBy>
  <cp:revision>19</cp:revision>
  <dcterms:created xsi:type="dcterms:W3CDTF">2023-01-04T16:00:37Z</dcterms:created>
  <dcterms:modified xsi:type="dcterms:W3CDTF">2024-03-02T16:19:18Z</dcterms:modified>
</cp:coreProperties>
</file>